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02" r:id="rId2"/>
    <p:sldId id="305" r:id="rId3"/>
    <p:sldId id="312" r:id="rId4"/>
    <p:sldId id="306" r:id="rId5"/>
    <p:sldId id="328" r:id="rId6"/>
    <p:sldId id="288" r:id="rId7"/>
    <p:sldId id="313" r:id="rId8"/>
    <p:sldId id="325" r:id="rId9"/>
    <p:sldId id="326" r:id="rId10"/>
    <p:sldId id="327" r:id="rId11"/>
    <p:sldId id="259" r:id="rId12"/>
    <p:sldId id="329" r:id="rId13"/>
    <p:sldId id="332" r:id="rId14"/>
    <p:sldId id="320" r:id="rId15"/>
    <p:sldId id="333" r:id="rId16"/>
    <p:sldId id="289" r:id="rId17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551" autoAdjust="0"/>
  </p:normalViewPr>
  <p:slideViewPr>
    <p:cSldViewPr snapToGrid="0" snapToObjects="1">
      <p:cViewPr>
        <p:scale>
          <a:sx n="66" d="100"/>
          <a:sy n="66" d="100"/>
        </p:scale>
        <p:origin x="1330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9062E9-DC4F-4069-BD8F-8429D2F2F55B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2025-01-22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3E2BFC6-0E4F-4F97-97C8-6CBB02551434}" type="datetime1">
              <a:rPr lang="ko-KR" altLang="en-US" smtClean="0"/>
              <a:pPr/>
              <a:t>2025-01-22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6BFCD5-7E8A-4F7A-996B-71EA7A29EAD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928BD09-CA5E-450E-A59F-9A64E0DC3B8F}" type="datetime1">
              <a:rPr lang="ko-KR" altLang="en-US" noProof="0" smtClean="0"/>
              <a:t>2025-01-22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006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2025-01-22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99594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F82DE1-2CFA-4A80-9BAE-407D31C03B4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F618AC1-8BBC-4AE6-96ED-193ADF740F8C}" type="datetime1">
              <a:rPr lang="ko-KR" altLang="en-US" noProof="0" smtClean="0"/>
              <a:t>2025-01-22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7477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549A7-36F3-23A5-1CC9-15CF71072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DB950E5-B6FA-D4D6-159F-348B7E5242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3C2DEDA-D2E9-9408-E1D6-FAB0FAFC60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048522-AD28-8634-2037-2AA935391D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1A831E-CD45-CA14-F85E-46C265A21E5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F6E3E0B-E7E3-4081-B427-949622515EED}" type="datetime1">
              <a:rPr lang="ko-KR" altLang="en-US" noProof="0" smtClean="0"/>
              <a:t>2025-01-22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882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54E27A-7519-BF5A-9A28-350EC1B3B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1FEEFB6-F68E-C2ED-4B92-18FFE417CE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7ECBACA-D80F-36F8-D6E1-49482656C7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75B835-4C4B-3BC1-15A5-3D726997D1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5DEE7F-5809-88FB-11ED-476A524D1F0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F6E3E0B-E7E3-4081-B427-949622515EED}" type="datetime1">
              <a:rPr lang="ko-KR" altLang="en-US" noProof="0" smtClean="0"/>
              <a:t>2025-01-22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8492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72946E-014B-1909-FEA1-B51FD0B37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4B04057-8EDD-BC2A-5616-7BEE6EF3B3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B128BD5-95F7-3F0C-DA38-100F997579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4746D9-8159-90D3-1838-538C412CDA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DC9F1-92F7-02B7-98EB-8F7262242E9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F6E3E0B-E7E3-4081-B427-949622515EED}" type="datetime1">
              <a:rPr lang="ko-KR" altLang="en-US" noProof="0" smtClean="0"/>
              <a:t>2025-01-22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30613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D7FD2-F86E-7F27-47E1-1FA708807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8D114B7-CAEF-6F2B-2005-50D2B2C67D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F3C91BE-CC5D-070E-7574-4991651FFF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5B4037-78C9-6F79-38E2-FB6544483C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7B7C94-4AF2-72C8-6DFF-5273986A477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F6E3E0B-E7E3-4081-B427-949622515EED}" type="datetime1">
              <a:rPr lang="ko-KR" altLang="en-US" noProof="0" smtClean="0"/>
              <a:t>2025-01-22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6823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8D62FD-6005-42A9-AF5F-8ECB112D45C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7D886F3-4117-4298-9C4F-C5B5C1A95D16}" type="datetime1">
              <a:rPr lang="ko-KR" altLang="en-US" noProof="0" smtClean="0"/>
              <a:t>2025-01-22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8057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CC33A90-B87E-634E-AF2A-F4C3C8923FED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1147E0E-4AE4-D149-A315-F2528623D5EA}"/>
              </a:ext>
            </a:extLst>
          </p:cNvPr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8430" y="3182587"/>
            <a:ext cx="5651293" cy="1181189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000" b="1" i="0" spc="150" baseline="0">
                <a:solidFill>
                  <a:schemeClr val="accent3">
                    <a:lumMod val="9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noProof="0" dirty="0"/>
              <a:t>제목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C8F278E7-697F-D34E-BB55-5D254AF87F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D2629F-DD57-45EB-A64D-AF459A802B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" noProof="0"/>
              <a:t>부제목</a:t>
            </a:r>
          </a:p>
        </p:txBody>
      </p:sp>
    </p:spTree>
    <p:extLst>
      <p:ext uri="{BB962C8B-B14F-4D97-AF65-F5344CB8AC3E}">
        <p14:creationId xmlns:p14="http://schemas.microsoft.com/office/powerpoint/2010/main" val="89011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9B59AC0-ACCA-0548-A037-BC61068B8FE2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B3AAAAF7-05B9-4CD1-AB96-49BDA5C8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663163FE-7A47-48F5-985E-52E1FC39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FDE5BD82-54F0-40F0-8673-34432C04A3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0072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87C56A2-F952-8343-A875-78793BA51A34}"/>
              </a:ext>
            </a:extLst>
          </p:cNvPr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BB3689-72F8-2345-BF30-38C81BDD487E}"/>
              </a:ext>
            </a:extLst>
          </p:cNvPr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571500"/>
            <a:ext cx="4791637" cy="693337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 dirty="0"/>
          </a:p>
        </p:txBody>
      </p:sp>
      <p:sp>
        <p:nvSpPr>
          <p:cNvPr id="12" name="그림 개체 틀 10">
            <a:extLst>
              <a:ext uri="{FF2B5EF4-FFF2-40B4-BE49-F238E27FC236}">
                <a16:creationId xmlns:a16="http://schemas.microsoft.com/office/drawing/2014/main" id="{CB2BF900-EE78-604F-A9A8-83394228A6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1ABA8C-1BE3-46E4-80B3-44A791B60E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B2692E44-7FE3-4F90-97B5-E996A2DCEA8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409670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F96941-79C9-A34B-8AB5-C167A4D72D51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62F811A9-08B1-C746-B30D-69D7B4A6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54F0B191-C947-1640-8AD2-EEEAA1ED57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14" name="직선 연결선(S) 13">
            <a:extLst>
              <a:ext uri="{FF2B5EF4-FFF2-40B4-BE49-F238E27FC236}">
                <a16:creationId xmlns:a16="http://schemas.microsoft.com/office/drawing/2014/main" id="{E8B92D52-6B55-2C4B-95E4-CE89611E590B}"/>
              </a:ext>
            </a:extLst>
          </p:cNvPr>
          <p:cNvCxnSpPr>
            <a:cxnSpLocks/>
          </p:cNvCxnSpPr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B2E17E1D-5E9C-4782-A550-1FA7C170295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5" name="내용 개체 틀 6">
            <a:extLst>
              <a:ext uri="{FF2B5EF4-FFF2-40B4-BE49-F238E27FC236}">
                <a16:creationId xmlns:a16="http://schemas.microsoft.com/office/drawing/2014/main" id="{9AE8FA97-2778-4811-810F-CA386FE3C23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65640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및 캡션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14A22209-F6F4-814A-9719-87CDCD23C55F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817374-D7A2-2F4D-91C6-E24955F0018B}"/>
              </a:ext>
            </a:extLst>
          </p:cNvPr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9FBA462-7E60-BA4E-9A1E-3B5E69DA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69F25C5-25DC-48AB-9669-BD9EC99C38CE}" type="datetime1">
              <a:rPr lang="ko-KR" altLang="en-US" smtClean="0"/>
              <a:t>2025-01-22</a:t>
            </a:fld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그림 개체 틀 10">
            <a:extLst>
              <a:ext uri="{FF2B5EF4-FFF2-40B4-BE49-F238E27FC236}">
                <a16:creationId xmlns:a16="http://schemas.microsoft.com/office/drawing/2014/main" id="{AD5E91DA-7D30-8C45-9BE7-5F82AA824B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B3A0EA-D5DD-4E60-90A9-6338842407F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1500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8" r:id="rId2"/>
    <p:sldLayoutId id="2147483661" r:id="rId3"/>
    <p:sldLayoutId id="2147483690" r:id="rId4"/>
    <p:sldLayoutId id="2147483692" r:id="rId5"/>
    <p:sldLayoutId id="2147483655" r:id="rId6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802AA36A-8685-4D91-92E4-CBC45883B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z="4000" dirty="0"/>
              <a:t>유학인구 </a:t>
            </a:r>
            <a:r>
              <a:rPr lang="en-US" altLang="ko-KR" sz="4000" dirty="0"/>
              <a:t>30</a:t>
            </a:r>
            <a:r>
              <a:rPr lang="ko-KR" altLang="en-US" sz="4000" dirty="0"/>
              <a:t>만 시대</a:t>
            </a:r>
            <a:endParaRPr lang="ko" sz="4000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FF1EEC5C-B452-49AC-85CC-33670A64C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rmAutofit fontScale="62500" lnSpcReduction="20000"/>
          </a:bodyPr>
          <a:lstStyle/>
          <a:p>
            <a:pPr rtl="0"/>
            <a:r>
              <a:rPr lang="ko-KR" altLang="en-US" dirty="0"/>
              <a:t>외국인유학생 국내취업율 향상을 위한 제안</a:t>
            </a:r>
            <a:endParaRPr lang="ko" dirty="0"/>
          </a:p>
        </p:txBody>
      </p:sp>
      <p:pic>
        <p:nvPicPr>
          <p:cNvPr id="5" name="그림 개체 틀 4" descr="길에 서 있는 여성&#10;">
            <a:extLst>
              <a:ext uri="{FF2B5EF4-FFF2-40B4-BE49-F238E27FC236}">
                <a16:creationId xmlns:a16="http://schemas.microsoft.com/office/drawing/2014/main" id="{120E820F-B28F-4486-9338-B0657800FF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7712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CFB5F-4146-D592-2E4D-631352A4A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입국자 </a:t>
            </a:r>
            <a:r>
              <a:rPr lang="en-US" altLang="ko-KR" dirty="0"/>
              <a:t>&amp; </a:t>
            </a:r>
            <a:r>
              <a:rPr lang="ko-KR" altLang="en-US" dirty="0" err="1"/>
              <a:t>취업율</a:t>
            </a:r>
            <a:r>
              <a:rPr lang="ko-KR" altLang="en-US" dirty="0"/>
              <a:t> 데이터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A4E7EB-B8EA-1B68-C80F-7B1DE945544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0B7AD4-82ED-EE5C-71BD-37E7F7C4D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514"/>
            <a:ext cx="5679957" cy="484497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86CB7A0-EDCC-10EB-CDED-4B6653ABC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846" y="1717474"/>
            <a:ext cx="6378493" cy="451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287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341" y="224831"/>
            <a:ext cx="4791637" cy="693337"/>
          </a:xfrm>
        </p:spPr>
        <p:txBody>
          <a:bodyPr rtlCol="0"/>
          <a:lstStyle/>
          <a:p>
            <a:pPr rtl="0"/>
            <a:r>
              <a:rPr lang="ko-KR" altLang="en-US" dirty="0"/>
              <a:t>원인</a:t>
            </a:r>
            <a:endParaRPr lang="ko" dirty="0"/>
          </a:p>
        </p:txBody>
      </p:sp>
      <p:sp>
        <p:nvSpPr>
          <p:cNvPr id="23" name="내용 개체 틀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096000" y="1666875"/>
            <a:ext cx="5867400" cy="4619625"/>
          </a:xfrm>
        </p:spPr>
        <p:txBody>
          <a:bodyPr rtlCol="0">
            <a:noAutofit/>
          </a:bodyPr>
          <a:lstStyle/>
          <a:p>
            <a:pPr rtl="0"/>
            <a:r>
              <a:rPr lang="ko-KR" altLang="en-US" dirty="0"/>
              <a:t>외국인을 채용하는 기업 수 부족</a:t>
            </a:r>
            <a:r>
              <a:rPr lang="en-US" altLang="ko-KR" dirty="0"/>
              <a:t>(70.8%)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취업 준비를 어떻게 해야 할지 모름</a:t>
            </a:r>
            <a:r>
              <a:rPr lang="en-US" altLang="ko-KR" dirty="0"/>
              <a:t>(63.1%)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취업비자 취득 어려움</a:t>
            </a:r>
            <a:r>
              <a:rPr lang="en-US" altLang="ko-KR" dirty="0"/>
              <a:t>(58.8%)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한국기업 정보 부족</a:t>
            </a:r>
            <a:r>
              <a:rPr lang="en-US" altLang="ko-KR" dirty="0"/>
              <a:t>(57.4%)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취업 후에는 한국인과의 차별대우</a:t>
            </a:r>
            <a:r>
              <a:rPr lang="en-US" altLang="ko-KR" dirty="0"/>
              <a:t>(64.1%)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비자 발급의 어려움</a:t>
            </a:r>
            <a:r>
              <a:rPr lang="en-US" altLang="ko-KR" dirty="0"/>
              <a:t>(58.6%)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주거비 등 추가 비용</a:t>
            </a:r>
            <a:r>
              <a:rPr lang="en-US" altLang="ko-KR" dirty="0"/>
              <a:t>(55.8%)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한국인 대비 낮은 연봉</a:t>
            </a:r>
            <a:r>
              <a:rPr lang="en-US" altLang="ko-KR" dirty="0"/>
              <a:t>(52.3%)</a:t>
            </a:r>
            <a:endParaRPr lang="en-US" altLang="ja-JP" dirty="0"/>
          </a:p>
          <a:p>
            <a:pPr rtl="0"/>
            <a:r>
              <a:rPr lang="ko-KR" altLang="en-US" dirty="0"/>
              <a:t>외국인 유학생 한국어 구사 능력 부족</a:t>
            </a:r>
            <a:endParaRPr lang="en-US" altLang="ja-JP" dirty="0"/>
          </a:p>
        </p:txBody>
      </p:sp>
      <p:pic>
        <p:nvPicPr>
          <p:cNvPr id="5" name="그림 개체 틀 4" descr="군중의 앞에 있는 남자">
            <a:extLst>
              <a:ext uri="{FF2B5EF4-FFF2-40B4-BE49-F238E27FC236}">
                <a16:creationId xmlns:a16="http://schemas.microsoft.com/office/drawing/2014/main" id="{EB446F87-E920-4084-8574-3F3BA2741E6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8113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4629B-F121-B06D-C832-1CBE107BA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AD861BE9-C30C-FDB9-FDBB-3368EAF80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err="1">
                <a:solidFill>
                  <a:schemeClr val="bg1"/>
                </a:solidFill>
              </a:rPr>
              <a:t>취업율</a:t>
            </a:r>
            <a:r>
              <a:rPr lang="ko-KR" altLang="en-US" dirty="0">
                <a:solidFill>
                  <a:schemeClr val="bg1"/>
                </a:solidFill>
              </a:rPr>
              <a:t> 저조의 원인 첫 </a:t>
            </a:r>
            <a:r>
              <a:rPr lang="ko-KR" altLang="en-US" dirty="0" err="1">
                <a:solidFill>
                  <a:schemeClr val="bg1"/>
                </a:solidFill>
              </a:rPr>
              <a:t>번쨰</a:t>
            </a:r>
            <a:endParaRPr lang="en-US" altLang="ja-JP" dirty="0">
              <a:solidFill>
                <a:schemeClr val="bg1"/>
              </a:solidFill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A2B893-87A0-8E38-0EFB-83F3FD7E679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09576" y="1319560"/>
            <a:ext cx="9058274" cy="1294470"/>
          </a:xfrm>
        </p:spPr>
        <p:txBody>
          <a:bodyPr>
            <a:noAutofit/>
          </a:bodyPr>
          <a:lstStyle/>
          <a:p>
            <a:endParaRPr lang="ko-KR" altLang="en-US" sz="1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A331305-3746-DD80-D65E-14D32B3F7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6" y="3460715"/>
            <a:ext cx="11477625" cy="339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919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2511F-0A38-C789-14D8-220F863DD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D1D025F2-F02B-8F5D-F07F-4B44275E6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err="1">
                <a:solidFill>
                  <a:schemeClr val="bg1"/>
                </a:solidFill>
              </a:rPr>
              <a:t>취업율</a:t>
            </a:r>
            <a:r>
              <a:rPr lang="ko-KR" altLang="en-US" dirty="0">
                <a:solidFill>
                  <a:schemeClr val="bg1"/>
                </a:solidFill>
              </a:rPr>
              <a:t> 저조의 원인 두 </a:t>
            </a:r>
            <a:r>
              <a:rPr lang="ko-KR" altLang="en-US" dirty="0" err="1">
                <a:solidFill>
                  <a:schemeClr val="bg1"/>
                </a:solidFill>
              </a:rPr>
              <a:t>번쨰</a:t>
            </a:r>
            <a:endParaRPr lang="en-US" altLang="ja-JP" dirty="0">
              <a:solidFill>
                <a:schemeClr val="bg1"/>
              </a:solidFill>
            </a:endParaRPr>
          </a:p>
        </p:txBody>
      </p:sp>
      <p:pic>
        <p:nvPicPr>
          <p:cNvPr id="3" name="내용 개체 틀 2">
            <a:extLst>
              <a:ext uri="{FF2B5EF4-FFF2-40B4-BE49-F238E27FC236}">
                <a16:creationId xmlns:a16="http://schemas.microsoft.com/office/drawing/2014/main" id="{1B00C4F8-2250-0AB1-ED58-F5FDF03555D3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6111297" y="2661877"/>
            <a:ext cx="5234478" cy="4526001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662ACD1-81A3-941A-C4AC-D407A2769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165" y="2520850"/>
            <a:ext cx="5457467" cy="466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177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2B58B-B1BB-ED5C-A354-C10EFBA99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55C391A-54AB-9B82-A5F6-FA21273FD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chemeClr val="bg1"/>
                </a:solidFill>
              </a:rPr>
              <a:t>새로운 대응 방향</a:t>
            </a:r>
            <a:r>
              <a:rPr lang="en-US" altLang="ko-KR" dirty="0">
                <a:solidFill>
                  <a:schemeClr val="bg1"/>
                </a:solidFill>
              </a:rPr>
              <a:t> - </a:t>
            </a:r>
            <a:r>
              <a:rPr lang="ko-KR" altLang="en-US" dirty="0">
                <a:solidFill>
                  <a:schemeClr val="bg1"/>
                </a:solidFill>
              </a:rPr>
              <a:t>언어능력 향상</a:t>
            </a:r>
            <a:endParaRPr lang="en-US" altLang="ja-JP" dirty="0">
              <a:solidFill>
                <a:schemeClr val="bg1"/>
              </a:solidFill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F11A45-90F9-8A2C-1F37-A82799E4E8B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09576" y="1319560"/>
            <a:ext cx="9058274" cy="1294470"/>
          </a:xfrm>
        </p:spPr>
        <p:txBody>
          <a:bodyPr>
            <a:noAutofit/>
          </a:bodyPr>
          <a:lstStyle/>
          <a:p>
            <a:r>
              <a:rPr lang="ko-KR" altLang="en-US" sz="1400" dirty="0"/>
              <a:t>방안 </a:t>
            </a:r>
            <a:r>
              <a:rPr lang="en-US" altLang="ko-KR" sz="1400" dirty="0"/>
              <a:t>1</a:t>
            </a:r>
          </a:p>
          <a:p>
            <a:r>
              <a:rPr lang="ko-KR" altLang="en-US" sz="1400" dirty="0"/>
              <a:t>국내 유입 유학생의 한국어 능력 향상</a:t>
            </a:r>
            <a:r>
              <a:rPr lang="en-US" altLang="ko-KR" sz="1400" dirty="0"/>
              <a:t>. </a:t>
            </a:r>
          </a:p>
          <a:p>
            <a:r>
              <a:rPr lang="ko-KR" altLang="en-US" sz="1400" dirty="0"/>
              <a:t>현재의 기준 </a:t>
            </a:r>
            <a:r>
              <a:rPr lang="en-US" altLang="ko-KR" sz="1400" dirty="0"/>
              <a:t>TOPIK3</a:t>
            </a:r>
            <a:r>
              <a:rPr lang="ko-KR" altLang="en-US" sz="1400" dirty="0"/>
              <a:t>급에서 최소 </a:t>
            </a:r>
            <a:r>
              <a:rPr lang="en-US" altLang="ko-KR" sz="1400" dirty="0"/>
              <a:t>4</a:t>
            </a:r>
            <a:r>
              <a:rPr lang="ko-KR" altLang="en-US" sz="1400" dirty="0"/>
              <a:t>급이상으로 상향 조정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(</a:t>
            </a:r>
            <a:r>
              <a:rPr lang="ko-KR" altLang="en-US" sz="1400" dirty="0"/>
              <a:t>국내대학 및 </a:t>
            </a:r>
            <a:r>
              <a:rPr lang="ko-KR" altLang="en-US" sz="1400" dirty="0" err="1"/>
              <a:t>대학원언어능력충족현황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08275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33698-9FF5-897E-E66B-BA19E169A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34E264DD-1145-3439-2673-CFFFA1BA5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chemeClr val="bg1"/>
                </a:solidFill>
              </a:rPr>
              <a:t>새로운 대응 방향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en-US" altLang="ja-JP" dirty="0">
              <a:solidFill>
                <a:schemeClr val="bg1"/>
              </a:solidFill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719314-9065-BFAC-F773-718DD7DEFE0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09576" y="1319560"/>
            <a:ext cx="9058274" cy="1294470"/>
          </a:xfrm>
        </p:spPr>
        <p:txBody>
          <a:bodyPr>
            <a:noAutofit/>
          </a:bodyPr>
          <a:lstStyle/>
          <a:p>
            <a:r>
              <a:rPr lang="ko-KR" altLang="en-US" sz="1400" dirty="0"/>
              <a:t>방안 </a:t>
            </a:r>
            <a:r>
              <a:rPr lang="en-US" altLang="ko-KR" sz="1400" dirty="0"/>
              <a:t>1</a:t>
            </a:r>
          </a:p>
          <a:p>
            <a:r>
              <a:rPr lang="ko-KR" altLang="en-US" sz="1400" dirty="0"/>
              <a:t>국내 유입 유학생의 한국어 능력 향상</a:t>
            </a:r>
            <a:r>
              <a:rPr lang="en-US" altLang="ko-KR" sz="1400" dirty="0"/>
              <a:t>. </a:t>
            </a:r>
          </a:p>
          <a:p>
            <a:r>
              <a:rPr lang="ko-KR" altLang="en-US" sz="1400" dirty="0"/>
              <a:t>현재의 기준 </a:t>
            </a:r>
            <a:r>
              <a:rPr lang="en-US" altLang="ko-KR" sz="1400" dirty="0"/>
              <a:t>TOPIK3</a:t>
            </a:r>
            <a:r>
              <a:rPr lang="ko-KR" altLang="en-US" sz="1400" dirty="0"/>
              <a:t>급에서 최소 </a:t>
            </a:r>
            <a:r>
              <a:rPr lang="en-US" altLang="ko-KR" sz="1400" dirty="0"/>
              <a:t>4</a:t>
            </a:r>
            <a:r>
              <a:rPr lang="ko-KR" altLang="en-US" sz="1400" dirty="0"/>
              <a:t>급이상으로 상향 조정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(</a:t>
            </a:r>
            <a:r>
              <a:rPr lang="ko-KR" altLang="en-US" sz="1400" dirty="0"/>
              <a:t>국내대학 및 </a:t>
            </a:r>
            <a:r>
              <a:rPr lang="ko-KR" altLang="en-US" sz="1400" dirty="0" err="1"/>
              <a:t>대학원언어능력충족현황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73624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1875631"/>
            <a:ext cx="5058209" cy="583800"/>
          </a:xfrm>
        </p:spPr>
        <p:txBody>
          <a:bodyPr rtlCol="0"/>
          <a:lstStyle/>
          <a:p>
            <a:pPr rtl="0"/>
            <a:r>
              <a:rPr lang="ko-KR" altLang="en-US" dirty="0"/>
              <a:t>출처</a:t>
            </a:r>
            <a:br>
              <a:rPr lang="en-US" altLang="ko" dirty="0"/>
            </a:br>
            <a:r>
              <a:rPr lang="en-US" altLang="ko" dirty="0"/>
              <a:t>Q&amp;A</a:t>
            </a:r>
            <a:endParaRPr lang="ko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167531"/>
            <a:ext cx="5058209" cy="2165350"/>
          </a:xfrm>
        </p:spPr>
        <p:txBody>
          <a:bodyPr rtlCol="0">
            <a:normAutofit fontScale="32500" lnSpcReduction="20000"/>
          </a:bodyPr>
          <a:lstStyle/>
          <a:p>
            <a:pPr rtl="0"/>
            <a:endParaRPr lang="en-US" altLang="ko" dirty="0"/>
          </a:p>
          <a:p>
            <a:pPr rtl="0"/>
            <a:r>
              <a:rPr lang="ko-KR" altLang="en-US" sz="4400" dirty="0" err="1"/>
              <a:t>일석이조팀이였습니다</a:t>
            </a:r>
            <a:r>
              <a:rPr lang="en-US" altLang="ko-KR" sz="4400" dirty="0"/>
              <a:t>. </a:t>
            </a:r>
            <a:r>
              <a:rPr lang="ko-KR" altLang="en-US" sz="4400" dirty="0"/>
              <a:t>감사합니다</a:t>
            </a:r>
            <a:r>
              <a:rPr lang="en-US" altLang="ko-KR" sz="4400" dirty="0"/>
              <a:t>!</a:t>
            </a:r>
          </a:p>
          <a:p>
            <a:pPr rtl="0"/>
            <a:r>
              <a:rPr lang="ko-KR" altLang="en-US" sz="4400" dirty="0"/>
              <a:t>출처</a:t>
            </a:r>
            <a:r>
              <a:rPr lang="en-US" altLang="ko-KR" sz="4400" dirty="0"/>
              <a:t>https://kosis.kr/search/search.do?query=%EC%9C%A0%ED%95%99%EC%83%9D</a:t>
            </a:r>
          </a:p>
        </p:txBody>
      </p:sp>
      <p:pic>
        <p:nvPicPr>
          <p:cNvPr id="7" name="그림 개체 틀 6" descr="큰 도시 풍경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724740-3CB7-4701-BF7F-7A3FAA49E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DC643-2E36-419F-AFF1-47CDD4BAA528}" type="datetime1">
              <a:rPr lang="ko-KR" altLang="en-US" smtClean="0"/>
              <a:t>2025-01-22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1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ED9995-DCB6-AB96-4C50-8D5E972CE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데이터베이스 구축 분석계획</a:t>
            </a:r>
          </a:p>
        </p:txBody>
      </p:sp>
      <p:graphicFrame>
        <p:nvGraphicFramePr>
          <p:cNvPr id="7" name="내용 개체 틀 6">
            <a:extLst>
              <a:ext uri="{FF2B5EF4-FFF2-40B4-BE49-F238E27FC236}">
                <a16:creationId xmlns:a16="http://schemas.microsoft.com/office/drawing/2014/main" id="{63734A0C-6686-69C6-65E4-8C7733101831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840081050"/>
              </p:ext>
            </p:extLst>
          </p:nvPr>
        </p:nvGraphicFramePr>
        <p:xfrm>
          <a:off x="505274" y="1438274"/>
          <a:ext cx="10904536" cy="4769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7951">
                  <a:extLst>
                    <a:ext uri="{9D8B030D-6E8A-4147-A177-3AD203B41FA5}">
                      <a16:colId xmlns:a16="http://schemas.microsoft.com/office/drawing/2014/main" val="3432761645"/>
                    </a:ext>
                  </a:extLst>
                </a:gridCol>
                <a:gridCol w="8466585">
                  <a:extLst>
                    <a:ext uri="{9D8B030D-6E8A-4147-A177-3AD203B41FA5}">
                      <a16:colId xmlns:a16="http://schemas.microsoft.com/office/drawing/2014/main" val="4225218283"/>
                    </a:ext>
                  </a:extLst>
                </a:gridCol>
              </a:tblGrid>
              <a:tr h="40591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주요 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상세 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039066"/>
                  </a:ext>
                </a:extLst>
              </a:tr>
              <a:tr h="13192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제공 되어있는 데이터를 </a:t>
                      </a:r>
                      <a:r>
                        <a:rPr lang="ko-KR" altLang="en-US" dirty="0" err="1"/>
                        <a:t>파이썬을</a:t>
                      </a:r>
                      <a:r>
                        <a:rPr lang="ko-KR" altLang="en-US" dirty="0"/>
                        <a:t> 이용해 한 엑셀파일로 병합</a:t>
                      </a:r>
                      <a:endParaRPr lang="en-US" altLang="ko-KR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(2020.05~2021.03 </a:t>
                      </a:r>
                      <a:r>
                        <a:rPr lang="ko-KR" altLang="en-US" dirty="0"/>
                        <a:t>세부통계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2021.03~2023.11</a:t>
                      </a:r>
                      <a:r>
                        <a:rPr lang="ko-KR" altLang="en-US" dirty="0"/>
                        <a:t>목적별 국적별 입국현황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2012~2023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immigration)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978593"/>
                  </a:ext>
                </a:extLst>
              </a:tr>
              <a:tr h="10147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정제 및 가공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 필요 데이터 추출과 병합</a:t>
                      </a:r>
                      <a:endParaRPr lang="en-US" altLang="ko-KR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 변수 간의 관계 분석 및 추가 변수 생성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예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비자 종류 증가율 등</a:t>
                      </a:r>
                      <a:r>
                        <a:rPr lang="en-US" altLang="ko-KR" dirty="0"/>
                        <a:t>) 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데이터 시각화를 통한 데이터 이해도 증진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201506"/>
                  </a:ext>
                </a:extLst>
              </a:tr>
              <a:tr h="13192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데이터베이스 구조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유학생 정보 테이블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유학인구 현황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비자종류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 등 </a:t>
                      </a:r>
                      <a:endParaRPr lang="en-US" altLang="ko-KR" dirty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취업 정보 테이블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유학생 취업자 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취업율</a:t>
                      </a:r>
                      <a:r>
                        <a:rPr lang="ko-KR" altLang="en-US" dirty="0"/>
                        <a:t> </a:t>
                      </a:r>
                      <a:endParaRPr lang="en-US" altLang="ko-KR" dirty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기업 정보 테이블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외국인 채용 희망 현황</a:t>
                      </a:r>
                      <a:endParaRPr lang="en-US" altLang="ko-KR" dirty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정책 정보 테이블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 err="1"/>
                        <a:t>정책명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효과 등</a:t>
                      </a:r>
                      <a:endParaRPr lang="ko-KR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959699"/>
                  </a:ext>
                </a:extLst>
              </a:tr>
              <a:tr h="7103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위에서 제시된 분석 방향과 데이터베이스를 통해 외국인 유학생의 국내 취업률을 저조 원인 분석과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취업율</a:t>
                      </a:r>
                      <a:r>
                        <a:rPr lang="ko-KR" altLang="en-US" dirty="0"/>
                        <a:t> 증가를 위한 다양한 정책 및 프로그램 개발에 기여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02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298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9E85A8-586E-7729-E567-82B7E1C70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제공 데이터</a:t>
            </a:r>
            <a:r>
              <a:rPr lang="en-US" altLang="ko-KR" dirty="0"/>
              <a:t>]</a:t>
            </a:r>
            <a:br>
              <a:rPr lang="en-US" altLang="ko-KR" dirty="0"/>
            </a:br>
            <a:r>
              <a:rPr lang="ko-KR" altLang="en-US" dirty="0"/>
              <a:t>먼저 주어진 데이터셋을 확인 분석함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55BFA30-9684-19A7-5A29-8D6177BA786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85988" y="1374775"/>
            <a:ext cx="11318718" cy="5321300"/>
          </a:xfrm>
        </p:spPr>
      </p:pic>
    </p:spTree>
    <p:extLst>
      <p:ext uri="{BB962C8B-B14F-4D97-AF65-F5344CB8AC3E}">
        <p14:creationId xmlns:p14="http://schemas.microsoft.com/office/powerpoint/2010/main" val="2252088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D5EAD-6824-F21D-0FB0-469031649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781" y="483440"/>
            <a:ext cx="10904438" cy="583800"/>
          </a:xfrm>
        </p:spPr>
        <p:txBody>
          <a:bodyPr/>
          <a:lstStyle/>
          <a:p>
            <a:pPr algn="ctr"/>
            <a:r>
              <a:rPr lang="ko-KR" altLang="en-US" dirty="0"/>
              <a:t>주어진 데이터를 분석 후 필요한 데이터만</a:t>
            </a:r>
            <a:br>
              <a:rPr lang="en-US" altLang="ko-KR" dirty="0"/>
            </a:br>
            <a:r>
              <a:rPr lang="en-US" altLang="ko-KR" dirty="0"/>
              <a:t>JUPYTER LAB</a:t>
            </a:r>
            <a:r>
              <a:rPr lang="ko-KR" altLang="en-US" dirty="0"/>
              <a:t>을 통해</a:t>
            </a:r>
            <a:br>
              <a:rPr lang="en-US" altLang="ko-KR" dirty="0"/>
            </a:br>
            <a:r>
              <a:rPr lang="en-US" altLang="ko-KR" dirty="0"/>
              <a:t>2012~2023 </a:t>
            </a:r>
            <a:r>
              <a:rPr lang="ko-KR" altLang="en-US" dirty="0"/>
              <a:t>외국인 입국자 연도별로 병합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FBEB067-9469-0732-1DF3-DF772D896F4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2555" y="1242535"/>
            <a:ext cx="9821162" cy="5156835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8DB7882-69E8-A3C9-E3F9-EBF5531B9550}"/>
              </a:ext>
            </a:extLst>
          </p:cNvPr>
          <p:cNvSpPr/>
          <p:nvPr/>
        </p:nvSpPr>
        <p:spPr>
          <a:xfrm>
            <a:off x="9424203" y="1543051"/>
            <a:ext cx="2759075" cy="19868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2012~2023 </a:t>
            </a:r>
            <a:r>
              <a:rPr lang="ko-KR" altLang="en-US" dirty="0"/>
              <a:t>제공 데이터를 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“</a:t>
            </a:r>
            <a:r>
              <a:rPr lang="ko-KR" altLang="en-US" dirty="0"/>
              <a:t>통합</a:t>
            </a:r>
            <a:r>
              <a:rPr lang="en-US" altLang="ko-KR" dirty="0"/>
              <a:t>_</a:t>
            </a:r>
            <a:r>
              <a:rPr lang="ko-KR" altLang="en-US" dirty="0"/>
              <a:t>결과</a:t>
            </a:r>
            <a:r>
              <a:rPr lang="en-US" altLang="ko-KR" dirty="0"/>
              <a:t>” </a:t>
            </a:r>
            <a:r>
              <a:rPr lang="ko-KR" altLang="en-US" dirty="0"/>
              <a:t>하나의 엑셀파일로 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합쳤습니다</a:t>
            </a:r>
            <a:r>
              <a:rPr lang="en-US" altLang="ko-KR" dirty="0"/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BD45DB-FD53-7B3A-6E08-6B692DAF9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49" y="3617576"/>
            <a:ext cx="6449229" cy="269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071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2992EB-344B-297E-4DC8-8A8DBB82E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altLang="ko-KR" dirty="0"/>
            </a:br>
            <a:r>
              <a:rPr lang="ko-KR" altLang="en-US" dirty="0"/>
              <a:t>사용된 파이썬 코드</a:t>
            </a:r>
            <a:r>
              <a:rPr lang="en-US" altLang="ko-KR" dirty="0"/>
              <a:t>1</a:t>
            </a:r>
            <a:br>
              <a:rPr lang="en-US" altLang="ko-KR" dirty="0"/>
            </a:b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80B41D-5818-8E66-88F8-4A6DE3851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848" y="1307939"/>
            <a:ext cx="11270284" cy="54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09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13" y="530625"/>
            <a:ext cx="10904438" cy="583800"/>
          </a:xfrm>
        </p:spPr>
        <p:txBody>
          <a:bodyPr rtlCol="0"/>
          <a:lstStyle/>
          <a:p>
            <a:pPr algn="ctr" rtl="0"/>
            <a:br>
              <a:rPr lang="en-US" altLang="ko-KR" dirty="0"/>
            </a:br>
            <a:r>
              <a:rPr lang="ko-KR" altLang="en-US" dirty="0"/>
              <a:t>사용된 파이썬 코드</a:t>
            </a:r>
            <a:r>
              <a:rPr lang="en-US" altLang="ko-KR" dirty="0"/>
              <a:t>2</a:t>
            </a:r>
            <a:br>
              <a:rPr lang="en-US" altLang="ko-KR" dirty="0"/>
            </a:br>
            <a:endParaRPr lang="ko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E2F6406-C877-23A2-7780-DC9850985E44}"/>
              </a:ext>
            </a:extLst>
          </p:cNvPr>
          <p:cNvSpPr/>
          <p:nvPr/>
        </p:nvSpPr>
        <p:spPr>
          <a:xfrm>
            <a:off x="4829175" y="5508225"/>
            <a:ext cx="1837876" cy="8191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그래프화 시킨</a:t>
            </a:r>
            <a:endParaRPr lang="en-US" altLang="ko-KR" dirty="0"/>
          </a:p>
          <a:p>
            <a:pPr algn="ctr"/>
            <a:r>
              <a:rPr lang="ko-KR" altLang="en-US" dirty="0"/>
              <a:t>파이썬 코드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B399E7-7E77-7608-8375-1E17655FF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77" y="1323975"/>
            <a:ext cx="5934075" cy="169545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623307C-1620-9721-453D-EA5162E21D7F}"/>
              </a:ext>
            </a:extLst>
          </p:cNvPr>
          <p:cNvSpPr/>
          <p:nvPr/>
        </p:nvSpPr>
        <p:spPr>
          <a:xfrm>
            <a:off x="1009650" y="3110230"/>
            <a:ext cx="3133725" cy="7715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비자유형 열을 추가한 파이썬 코드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E812C6D-DF13-81DD-B560-61289A8BC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1032" y="1323975"/>
            <a:ext cx="5087591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E37D70-403E-D043-6FDC-9F4F3B26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2012~ 2023 </a:t>
            </a:r>
            <a:br>
              <a:rPr lang="en-US" altLang="ko-KR" dirty="0"/>
            </a:br>
            <a:r>
              <a:rPr lang="ko-KR" altLang="en-US" dirty="0"/>
              <a:t>연도별 입국자 현황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40EDEC8-9072-3CCB-F8B7-C3C902C67EE5}"/>
              </a:ext>
            </a:extLst>
          </p:cNvPr>
          <p:cNvSpPr/>
          <p:nvPr/>
        </p:nvSpPr>
        <p:spPr>
          <a:xfrm>
            <a:off x="6957654" y="1967335"/>
            <a:ext cx="4797466" cy="2396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주어진 표와 그래프를 보면</a:t>
            </a:r>
            <a:r>
              <a:rPr lang="en-US" altLang="ko-KR" dirty="0"/>
              <a:t>, </a:t>
            </a:r>
            <a:r>
              <a:rPr lang="ko-KR" altLang="en-US" dirty="0"/>
              <a:t>외국인 입국자 수가 </a:t>
            </a:r>
            <a:r>
              <a:rPr lang="ko-KR" altLang="en-US" dirty="0" err="1"/>
              <a:t>증가하는만큼</a:t>
            </a:r>
            <a:r>
              <a:rPr lang="ko-KR" altLang="en-US" dirty="0"/>
              <a:t> 유학인구수의 꾸준한 증가도 확인 할 수가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BA2E2F-0155-4900-CE05-6CBC17C1C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57" y="1473195"/>
            <a:ext cx="5679957" cy="338844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7112374-509C-ABCC-8024-2850C4965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14714"/>
            <a:ext cx="12192000" cy="147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66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2A844-2245-CFF4-2665-A0B23CC40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주요정책 </a:t>
            </a:r>
            <a:br>
              <a:rPr lang="en-US" altLang="ko-KR" dirty="0"/>
            </a:br>
            <a:r>
              <a:rPr lang="en-US" altLang="ko-KR" dirty="0"/>
              <a:t>Study Korea Project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853005-F8C5-1470-6F37-576B062C0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861" y="2529727"/>
            <a:ext cx="2987299" cy="25910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0F894C8-CE24-B193-2256-BEDD3A639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" y="1393284"/>
            <a:ext cx="5334462" cy="53344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CDEF6BC-74F1-470D-D207-B06C17AD4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3035" y="1478560"/>
            <a:ext cx="5953685" cy="516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96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41D0CB-3C28-5E1E-71E1-2CBD57A29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입국자 </a:t>
            </a:r>
            <a:r>
              <a:rPr lang="en-US" altLang="ko-KR" dirty="0"/>
              <a:t>&amp; </a:t>
            </a:r>
            <a:r>
              <a:rPr lang="ko-KR" altLang="en-US" dirty="0" err="1"/>
              <a:t>취업율</a:t>
            </a:r>
            <a:r>
              <a:rPr lang="ko-KR" altLang="en-US" dirty="0"/>
              <a:t> 데이터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A313B70-A348-E770-F048-D88CF4AEA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68" y="1412111"/>
            <a:ext cx="12192000" cy="253202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8275F3A-E1C4-E863-220C-16661AC8B6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710"/>
          <a:stretch/>
        </p:blipFill>
        <p:spPr>
          <a:xfrm>
            <a:off x="0" y="4393242"/>
            <a:ext cx="12192000" cy="210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772405"/>
      </p:ext>
    </p:extLst>
  </p:cSld>
  <p:clrMapOvr>
    <a:masterClrMapping/>
  </p:clrMapOvr>
</p:sld>
</file>

<file path=ppt/theme/theme1.xml><?xml version="1.0" encoding="utf-8"?>
<a:theme xmlns:a="http://schemas.openxmlformats.org/drawingml/2006/main" name="최소화/음소거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416_TF89826194" id="{45FC526C-7406-4BC6-B4A3-594EE3B4ACF7}" vid="{A6277C0B-8AC6-4726-B42F-D34FD00124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{C5B0F14B-D76E-49FC-857D-7642D04E3B82}tf89826194_win32</Template>
  <TotalTime>793</TotalTime>
  <Words>424</Words>
  <Application>Microsoft Office PowerPoint</Application>
  <PresentationFormat>와이드스크린</PresentationFormat>
  <Paragraphs>81</Paragraphs>
  <Slides>16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Malgun Gothic</vt:lpstr>
      <vt:lpstr>Arial</vt:lpstr>
      <vt:lpstr>Calibri</vt:lpstr>
      <vt:lpstr>Wingdings</vt:lpstr>
      <vt:lpstr>최소화/음소거</vt:lpstr>
      <vt:lpstr>유학인구 30만 시대</vt:lpstr>
      <vt:lpstr>데이터베이스 구축 분석계획</vt:lpstr>
      <vt:lpstr>[제공 데이터] 먼저 주어진 데이터셋을 확인 분석함</vt:lpstr>
      <vt:lpstr>주어진 데이터를 분석 후 필요한 데이터만 JUPYTER LAB을 통해 2012~2023 외국인 입국자 연도별로 병합</vt:lpstr>
      <vt:lpstr> 사용된 파이썬 코드1 </vt:lpstr>
      <vt:lpstr> 사용된 파이썬 코드2 </vt:lpstr>
      <vt:lpstr>2012~ 2023  연도별 입국자 현황</vt:lpstr>
      <vt:lpstr>주요정책  Study Korea Project</vt:lpstr>
      <vt:lpstr>입국자 &amp; 취업율 데이터</vt:lpstr>
      <vt:lpstr>입국자 &amp; 취업율 데이터2</vt:lpstr>
      <vt:lpstr>원인</vt:lpstr>
      <vt:lpstr>취업율 저조의 원인 첫 번쨰</vt:lpstr>
      <vt:lpstr>취업율 저조의 원인 두 번쨰</vt:lpstr>
      <vt:lpstr>새로운 대응 방향 - 언어능력 향상</vt:lpstr>
      <vt:lpstr>새로운 대응 방향 2</vt:lpstr>
      <vt:lpstr>출처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52</cp:revision>
  <dcterms:created xsi:type="dcterms:W3CDTF">2025-01-20T04:34:23Z</dcterms:created>
  <dcterms:modified xsi:type="dcterms:W3CDTF">2025-01-22T02:59:41Z</dcterms:modified>
</cp:coreProperties>
</file>